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AFE6AE-962F-4EB2-8D27-0B80776B84E8}">
  <a:tblStyle styleId="{73AFE6AE-962F-4EB2-8D27-0B80776B84E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24925165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24925165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a24925165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a24925165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24925165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24925165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24925165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24925165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24925165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24925165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24925165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24925165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24925165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a24925165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24925165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24925165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24925165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24925165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2492516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2492516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24925165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24925165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24925165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24925165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24925165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24925165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2492516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2492516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24925165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24925165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 Performance Big Data Analytics</a:t>
            </a:r>
            <a:endParaRPr/>
          </a:p>
          <a:p>
            <a:pPr indent="0" lvl="0" marL="0" rtl="0" algn="l">
              <a:spcBef>
                <a:spcPts val="0"/>
              </a:spcBef>
              <a:spcAft>
                <a:spcPts val="0"/>
              </a:spcAft>
              <a:buNone/>
            </a:pPr>
            <a:r>
              <a:t/>
            </a:r>
            <a:endParaRPr/>
          </a:p>
        </p:txBody>
      </p:sp>
      <p:sp>
        <p:nvSpPr>
          <p:cNvPr id="177" name="Google Shape;177;p18"/>
          <p:cNvSpPr txBox="1"/>
          <p:nvPr>
            <p:ph idx="1" type="subTitle"/>
          </p:nvPr>
        </p:nvSpPr>
        <p:spPr>
          <a:xfrm>
            <a:off x="935813" y="2883697"/>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Members: Kshitij Jaiswal, Anirudh Srikanth Supervisor: Professor Dip Sankar Banerjee</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k-regular Graphs</a:t>
            </a:r>
            <a:endParaRPr/>
          </a:p>
        </p:txBody>
      </p:sp>
      <p:pic>
        <p:nvPicPr>
          <p:cNvPr descr="shutterstock_429987889_edited.jpg" id="236" name="Google Shape;236;p27"/>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237" name="Google Shape;237;p27"/>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k-regular graph: Each vertex has k neighbors.</a:t>
            </a:r>
            <a:endParaRPr/>
          </a:p>
          <a:p>
            <a:pPr indent="-311150" lvl="0" marL="457200" rtl="0" algn="l">
              <a:spcBef>
                <a:spcPts val="1600"/>
              </a:spcBef>
              <a:spcAft>
                <a:spcPts val="0"/>
              </a:spcAft>
              <a:buSzPts val="1300"/>
              <a:buChar char="●"/>
            </a:pPr>
            <a:r>
              <a:rPr lang="en-GB"/>
              <a:t>Upper bound on diameter: n/k.</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Complexity</a:t>
            </a:r>
            <a:endParaRPr/>
          </a:p>
        </p:txBody>
      </p:sp>
      <p:pic>
        <p:nvPicPr>
          <p:cNvPr descr="shutterstock_429987889_edited.jpg" id="243" name="Google Shape;243;p28"/>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graphicFrame>
        <p:nvGraphicFramePr>
          <p:cNvPr id="244" name="Google Shape;244;p28"/>
          <p:cNvGraphicFramePr/>
          <p:nvPr/>
        </p:nvGraphicFramePr>
        <p:xfrm>
          <a:off x="729450" y="2108838"/>
          <a:ext cx="3000000" cy="3000000"/>
        </p:xfrm>
        <a:graphic>
          <a:graphicData uri="http://schemas.openxmlformats.org/drawingml/2006/table">
            <a:tbl>
              <a:tblPr>
                <a:noFill/>
                <a:tableStyleId>{73AFE6AE-962F-4EB2-8D27-0B80776B84E8}</a:tableStyleId>
              </a:tblPr>
              <a:tblGrid>
                <a:gridCol w="1981200"/>
                <a:gridCol w="1981200"/>
                <a:gridCol w="1981200"/>
              </a:tblGrid>
              <a:tr h="12700">
                <a:tc>
                  <a:txBody>
                    <a:bodyPr/>
                    <a:lstStyle/>
                    <a:p>
                      <a:pPr indent="0" lvl="0" marL="0" rtl="0" algn="l">
                        <a:spcBef>
                          <a:spcPts val="0"/>
                        </a:spcBef>
                        <a:spcAft>
                          <a:spcPts val="0"/>
                        </a:spcAft>
                        <a:buNone/>
                      </a:pPr>
                      <a:r>
                        <a:t/>
                      </a:r>
                      <a:endParaRPr sz="1200"/>
                    </a:p>
                  </a:txBody>
                  <a:tcPr marT="63500" marB="63500" marR="63500" marL="63500"/>
                </a:tc>
                <a:tc>
                  <a:txBody>
                    <a:bodyPr/>
                    <a:lstStyle/>
                    <a:p>
                      <a:pPr indent="0" lvl="0" marL="0" rtl="0" algn="l">
                        <a:spcBef>
                          <a:spcPts val="0"/>
                        </a:spcBef>
                        <a:spcAft>
                          <a:spcPts val="0"/>
                        </a:spcAft>
                        <a:buNone/>
                      </a:pPr>
                      <a:r>
                        <a:rPr lang="en-GB" sz="1200"/>
                        <a:t>Sequential</a:t>
                      </a:r>
                      <a:endParaRPr sz="1200"/>
                    </a:p>
                  </a:txBody>
                  <a:tcPr marT="63500" marB="63500" marR="63500" marL="63500"/>
                </a:tc>
                <a:tc>
                  <a:txBody>
                    <a:bodyPr/>
                    <a:lstStyle/>
                    <a:p>
                      <a:pPr indent="0" lvl="0" marL="0" rtl="0" algn="l">
                        <a:spcBef>
                          <a:spcPts val="0"/>
                        </a:spcBef>
                        <a:spcAft>
                          <a:spcPts val="0"/>
                        </a:spcAft>
                        <a:buNone/>
                      </a:pPr>
                      <a:r>
                        <a:rPr lang="en-GB" sz="1200"/>
                        <a:t>Parallel</a:t>
                      </a:r>
                      <a:endParaRPr sz="1200"/>
                    </a:p>
                  </a:txBody>
                  <a:tcPr marT="63500" marB="63500" marR="63500" marL="63500"/>
                </a:tc>
              </a:tr>
              <a:tr h="12700">
                <a:tc>
                  <a:txBody>
                    <a:bodyPr/>
                    <a:lstStyle/>
                    <a:p>
                      <a:pPr indent="0" lvl="0" marL="0" rtl="0" algn="l">
                        <a:spcBef>
                          <a:spcPts val="0"/>
                        </a:spcBef>
                        <a:spcAft>
                          <a:spcPts val="0"/>
                        </a:spcAft>
                        <a:buNone/>
                      </a:pPr>
                      <a:r>
                        <a:rPr lang="en-GB" sz="1200"/>
                        <a:t>Top Down</a:t>
                      </a:r>
                      <a:endParaRPr sz="1200"/>
                    </a:p>
                  </a:txBody>
                  <a:tcPr marT="63500" marB="63500" marR="63500" marL="63500"/>
                </a:tc>
                <a:tc>
                  <a:txBody>
                    <a:bodyPr/>
                    <a:lstStyle/>
                    <a:p>
                      <a:pPr indent="0" lvl="0" marL="0" rtl="0" algn="l">
                        <a:spcBef>
                          <a:spcPts val="0"/>
                        </a:spcBef>
                        <a:spcAft>
                          <a:spcPts val="0"/>
                        </a:spcAft>
                        <a:buNone/>
                      </a:pPr>
                      <a:r>
                        <a:rPr lang="en-GB" sz="1200"/>
                        <a:t>O(n+m)</a:t>
                      </a:r>
                      <a:endParaRPr sz="1200"/>
                    </a:p>
                  </a:txBody>
                  <a:tcPr marT="63500" marB="63500" marR="63500" marL="63500"/>
                </a:tc>
                <a:tc>
                  <a:txBody>
                    <a:bodyPr/>
                    <a:lstStyle/>
                    <a:p>
                      <a:pPr indent="0" lvl="0" marL="0" rtl="0" algn="l">
                        <a:spcBef>
                          <a:spcPts val="0"/>
                        </a:spcBef>
                        <a:spcAft>
                          <a:spcPts val="0"/>
                        </a:spcAft>
                        <a:buNone/>
                      </a:pPr>
                      <a:r>
                        <a:rPr lang="en-GB" sz="1200"/>
                        <a:t>O(n)</a:t>
                      </a:r>
                      <a:endParaRPr sz="1200"/>
                    </a:p>
                  </a:txBody>
                  <a:tcPr marT="63500" marB="63500" marR="63500" marL="63500"/>
                </a:tc>
              </a:tr>
              <a:tr h="12700">
                <a:tc>
                  <a:txBody>
                    <a:bodyPr/>
                    <a:lstStyle/>
                    <a:p>
                      <a:pPr indent="0" lvl="0" marL="0" rtl="0" algn="l">
                        <a:spcBef>
                          <a:spcPts val="0"/>
                        </a:spcBef>
                        <a:spcAft>
                          <a:spcPts val="0"/>
                        </a:spcAft>
                        <a:buNone/>
                      </a:pPr>
                      <a:r>
                        <a:rPr lang="en-GB" sz="1200"/>
                        <a:t>Bottom Up</a:t>
                      </a:r>
                      <a:endParaRPr sz="1200"/>
                    </a:p>
                  </a:txBody>
                  <a:tcPr marT="63500" marB="63500" marR="63500" marL="63500"/>
                </a:tc>
                <a:tc>
                  <a:txBody>
                    <a:bodyPr/>
                    <a:lstStyle/>
                    <a:p>
                      <a:pPr indent="0" lvl="0" marL="0" rtl="0" algn="l">
                        <a:spcBef>
                          <a:spcPts val="0"/>
                        </a:spcBef>
                        <a:spcAft>
                          <a:spcPts val="0"/>
                        </a:spcAft>
                        <a:buNone/>
                      </a:pPr>
                      <a:r>
                        <a:rPr lang="en-GB" sz="1200"/>
                        <a:t>O(n*m)</a:t>
                      </a:r>
                      <a:endParaRPr sz="1200"/>
                    </a:p>
                  </a:txBody>
                  <a:tcPr marT="63500" marB="63500" marR="63500" marL="63500"/>
                </a:tc>
                <a:tc>
                  <a:txBody>
                    <a:bodyPr/>
                    <a:lstStyle/>
                    <a:p>
                      <a:pPr indent="0" lvl="0" marL="0" rtl="0" algn="l">
                        <a:spcBef>
                          <a:spcPts val="0"/>
                        </a:spcBef>
                        <a:spcAft>
                          <a:spcPts val="0"/>
                        </a:spcAft>
                        <a:buNone/>
                      </a:pPr>
                      <a:r>
                        <a:rPr lang="en-GB" sz="1200"/>
                        <a:t>O(n)</a:t>
                      </a:r>
                      <a:endParaRPr sz="1200"/>
                    </a:p>
                  </a:txBody>
                  <a:tcPr marT="63500" marB="63500" marR="63500" marL="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Our Implementations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OpenMP</a:t>
            </a:r>
            <a:endParaRPr/>
          </a:p>
        </p:txBody>
      </p:sp>
      <p:sp>
        <p:nvSpPr>
          <p:cNvPr id="255" name="Google Shape;255;p3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OpenMP, an API designed for shared-memory systems, revolutionizes parallel programming. By integrating OpenMP into BFS algorithms, we harness the power of multi-threading, enhancing the performance of traditional sequential BFS.</a:t>
            </a:r>
            <a:endParaRPr/>
          </a:p>
          <a:p>
            <a:pPr indent="0" lvl="0" marL="0" rtl="0" algn="l">
              <a:spcBef>
                <a:spcPts val="1600"/>
              </a:spcBef>
              <a:spcAft>
                <a:spcPts val="0"/>
              </a:spcAft>
              <a:buNone/>
            </a:pPr>
            <a:r>
              <a:rPr lang="en-GB"/>
              <a:t>We first implemented it using OpenMP to get clarity on the possible contentions and realise the possible speedup..</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shutterstock_429987889_edited.jpg" id="256" name="Google Shape;256;p3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Edges vs Time</a:t>
            </a:r>
            <a:endParaRPr sz="800"/>
          </a:p>
        </p:txBody>
      </p:sp>
      <p:pic>
        <p:nvPicPr>
          <p:cNvPr id="262" name="Google Shape;262;p31"/>
          <p:cNvPicPr preferRelativeResize="0"/>
          <p:nvPr/>
        </p:nvPicPr>
        <p:blipFill>
          <a:blip r:embed="rId3">
            <a:alphaModFix/>
          </a:blip>
          <a:stretch>
            <a:fillRect/>
          </a:stretch>
        </p:blipFill>
        <p:spPr>
          <a:xfrm>
            <a:off x="729450" y="1853850"/>
            <a:ext cx="3979800"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 of Threads</a:t>
            </a:r>
            <a:r>
              <a:rPr lang="en-GB">
                <a:solidFill>
                  <a:srgbClr val="000000"/>
                </a:solidFill>
              </a:rPr>
              <a:t> vs Time</a:t>
            </a:r>
            <a:endParaRPr sz="800"/>
          </a:p>
        </p:txBody>
      </p:sp>
      <p:pic>
        <p:nvPicPr>
          <p:cNvPr id="268" name="Google Shape;268;p32"/>
          <p:cNvPicPr preferRelativeResize="0"/>
          <p:nvPr/>
        </p:nvPicPr>
        <p:blipFill>
          <a:blip r:embed="rId3">
            <a:alphaModFix/>
          </a:blip>
          <a:stretch>
            <a:fillRect/>
          </a:stretch>
        </p:blipFill>
        <p:spPr>
          <a:xfrm>
            <a:off x="729450" y="1853850"/>
            <a:ext cx="3979800"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CUDA</a:t>
            </a:r>
            <a:endParaRPr/>
          </a:p>
        </p:txBody>
      </p:sp>
      <p:sp>
        <p:nvSpPr>
          <p:cNvPr id="274" name="Google Shape;274;p33"/>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CUDA: Parallel computing platform for GPUs.</a:t>
            </a:r>
            <a:endParaRPr/>
          </a:p>
          <a:p>
            <a:pPr indent="-311150" lvl="0" marL="457200" rtl="0" algn="l">
              <a:spcBef>
                <a:spcPts val="1600"/>
              </a:spcBef>
              <a:spcAft>
                <a:spcPts val="0"/>
              </a:spcAft>
              <a:buSzPts val="1300"/>
              <a:buChar char="●"/>
            </a:pPr>
            <a:r>
              <a:rPr lang="en-GB"/>
              <a:t>Advantages over OpenMP in BFS traversal times since rather than limiting ourselves to just 20 threads, we now could use upto 2</a:t>
            </a:r>
            <a:r>
              <a:rPr baseline="30000" lang="en-GB"/>
              <a:t>41</a:t>
            </a:r>
            <a:r>
              <a:rPr lang="en-GB"/>
              <a:t> ~ 2.2 X 10</a:t>
            </a:r>
            <a:r>
              <a:rPr baseline="30000" lang="en-GB"/>
              <a:t>12</a:t>
            </a:r>
            <a:r>
              <a:rPr lang="en-GB"/>
              <a:t> threads since we had 2</a:t>
            </a:r>
            <a:r>
              <a:rPr baseline="30000" lang="en-GB"/>
              <a:t>31</a:t>
            </a:r>
            <a:r>
              <a:rPr lang="en-GB"/>
              <a:t> blocks, each block had 2</a:t>
            </a:r>
            <a:r>
              <a:rPr baseline="30000" lang="en-GB"/>
              <a:t>10</a:t>
            </a:r>
            <a:r>
              <a:rPr lang="en-GB"/>
              <a:t> threads.</a:t>
            </a:r>
            <a:endParaRPr/>
          </a:p>
          <a:p>
            <a:pPr indent="-311150" lvl="0" marL="457200" rtl="0" algn="l">
              <a:spcBef>
                <a:spcPts val="1600"/>
              </a:spcBef>
              <a:spcAft>
                <a:spcPts val="0"/>
              </a:spcAft>
              <a:buSzPts val="1300"/>
              <a:buChar char="●"/>
            </a:pPr>
            <a:r>
              <a:rPr b="1" lang="en-GB"/>
              <a:t>CUDA was 15.43 times faster than OpenMP and 57.62 times faster than sequential BFS.</a:t>
            </a:r>
            <a:endParaRPr b="1"/>
          </a:p>
          <a:p>
            <a:pPr indent="0" lvl="0" marL="0" rtl="0" algn="l">
              <a:spcBef>
                <a:spcPts val="1600"/>
              </a:spcBef>
              <a:spcAft>
                <a:spcPts val="1600"/>
              </a:spcAft>
              <a:buNone/>
            </a:pPr>
            <a:r>
              <a:t/>
            </a:r>
            <a:endParaRPr/>
          </a:p>
        </p:txBody>
      </p:sp>
      <p:pic>
        <p:nvPicPr>
          <p:cNvPr descr="shutterstock_429987889_edited.jpg" id="275" name="Google Shape;275;p33"/>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CUDA Performance</a:t>
            </a:r>
            <a:endParaRPr sz="800"/>
          </a:p>
        </p:txBody>
      </p:sp>
      <p:pic>
        <p:nvPicPr>
          <p:cNvPr id="281" name="Google Shape;281;p34"/>
          <p:cNvPicPr preferRelativeResize="0"/>
          <p:nvPr/>
        </p:nvPicPr>
        <p:blipFill>
          <a:blip r:embed="rId3">
            <a:alphaModFix/>
          </a:blip>
          <a:stretch>
            <a:fillRect/>
          </a:stretch>
        </p:blipFill>
        <p:spPr>
          <a:xfrm>
            <a:off x="729450" y="1853850"/>
            <a:ext cx="4966790"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CUDA Top-Down vs Bottom-Up</a:t>
            </a:r>
            <a:endParaRPr sz="800"/>
          </a:p>
        </p:txBody>
      </p:sp>
      <p:pic>
        <p:nvPicPr>
          <p:cNvPr id="287" name="Google Shape;287;p35"/>
          <p:cNvPicPr preferRelativeResize="0"/>
          <p:nvPr/>
        </p:nvPicPr>
        <p:blipFill>
          <a:blip r:embed="rId3">
            <a:alphaModFix/>
          </a:blip>
          <a:stretch>
            <a:fillRect/>
          </a:stretch>
        </p:blipFill>
        <p:spPr>
          <a:xfrm>
            <a:off x="729450" y="1853850"/>
            <a:ext cx="4966790"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Performance Comparison</a:t>
            </a:r>
            <a:endParaRPr sz="800"/>
          </a:p>
        </p:txBody>
      </p:sp>
      <p:pic>
        <p:nvPicPr>
          <p:cNvPr id="293" name="Google Shape;293;p36"/>
          <p:cNvPicPr preferRelativeResize="0"/>
          <p:nvPr/>
        </p:nvPicPr>
        <p:blipFill>
          <a:blip r:embed="rId3">
            <a:alphaModFix/>
          </a:blip>
          <a:stretch>
            <a:fillRect/>
          </a:stretch>
        </p:blipFill>
        <p:spPr>
          <a:xfrm>
            <a:off x="729450" y="1853850"/>
            <a:ext cx="7688401" cy="14908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3" name="Google Shape;183;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BFS (Breadth First Search) is a fundamental graph search algorithm exploring uniformly in all directions. Its utility extends to Machine Learning algorithms, notably for finding minimum distances from a source to all other vertices (Single Pair Shortest Path). Parallelizing BFS can significantly enhance the algorithm's overall performance by optimizing traversal through graphs.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Characteristics of Big Graphs</a:t>
            </a:r>
            <a:endParaRPr/>
          </a:p>
          <a:p>
            <a:pPr indent="0" lvl="0" marL="0" rtl="0" algn="l">
              <a:spcBef>
                <a:spcPts val="0"/>
              </a:spcBef>
              <a:spcAft>
                <a:spcPts val="0"/>
              </a:spcAft>
              <a:buNone/>
            </a:pPr>
            <a:r>
              <a:t/>
            </a:r>
            <a:endParaRPr/>
          </a:p>
        </p:txBody>
      </p:sp>
      <p:sp>
        <p:nvSpPr>
          <p:cNvPr id="190" name="Google Shape;190;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Big graphs (e.g., AWS, Meta) exhibit small world and scale-free characteristics.</a:t>
            </a:r>
            <a:endParaRPr/>
          </a:p>
          <a:p>
            <a:pPr indent="-317500" lvl="0" marL="457200" rtl="0" algn="l">
              <a:lnSpc>
                <a:spcPct val="100000"/>
              </a:lnSpc>
              <a:spcBef>
                <a:spcPts val="0"/>
              </a:spcBef>
              <a:spcAft>
                <a:spcPts val="0"/>
              </a:spcAft>
              <a:buClr>
                <a:srgbClr val="000000"/>
              </a:buClr>
              <a:buSzPts val="1400"/>
              <a:buFont typeface="Arial"/>
              <a:buChar char="●"/>
            </a:pPr>
            <a:r>
              <a:rPr lang="en-GB"/>
              <a:t>Small world: High local clustering with short average path lengths.</a:t>
            </a:r>
            <a:endParaRPr/>
          </a:p>
          <a:p>
            <a:pPr indent="-317500" lvl="0" marL="457200" rtl="0" algn="l">
              <a:lnSpc>
                <a:spcPct val="100000"/>
              </a:lnSpc>
              <a:spcBef>
                <a:spcPts val="0"/>
              </a:spcBef>
              <a:spcAft>
                <a:spcPts val="0"/>
              </a:spcAft>
              <a:buClr>
                <a:srgbClr val="000000"/>
              </a:buClr>
              <a:buSzPts val="1400"/>
              <a:buFont typeface="Arial"/>
              <a:buChar char="●"/>
            </a:pPr>
            <a:r>
              <a:rPr lang="en-GB"/>
              <a:t>Scale-free: Power-law degree distribution, hubs with more connections.</a:t>
            </a:r>
            <a:endParaRPr/>
          </a:p>
          <a:p>
            <a:pPr indent="-317500" lvl="0" marL="457200" rtl="0" algn="l">
              <a:lnSpc>
                <a:spcPct val="100000"/>
              </a:lnSpc>
              <a:spcBef>
                <a:spcPts val="0"/>
              </a:spcBef>
              <a:spcAft>
                <a:spcPts val="0"/>
              </a:spcAft>
              <a:buClr>
                <a:srgbClr val="000000"/>
              </a:buClr>
              <a:buSzPts val="1400"/>
              <a:buFont typeface="Arial"/>
              <a:buChar char="●"/>
            </a:pPr>
            <a:r>
              <a:rPr lang="en-GB"/>
              <a:t>Adaptation of BFS algorithms for these graphs.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pic>
        <p:nvPicPr>
          <p:cNvPr descr="shutterstock_429987889_edited.jpg" id="191" name="Google Shape;191;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Top-Down BFS</a:t>
            </a:r>
            <a:endParaRPr/>
          </a:p>
        </p:txBody>
      </p:sp>
      <p:sp>
        <p:nvSpPr>
          <p:cNvPr id="197" name="Google Shape;197;p21"/>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Top-Down BFS methodically explores the neighbors of each node in the current frontier. If an unvisited neighbor is found, it's added to the next frontier. However, in scenarios where the current frontier engulfs a large portion of the graph, this approach might extensively traverse all edges, resulting in a time complexity of O(n^2) for graphs with m </a:t>
            </a:r>
            <a:r>
              <a:rPr lang="en-GB"/>
              <a:t>~</a:t>
            </a:r>
            <a:r>
              <a:rPr lang="en-GB"/>
              <a:t> n^2.</a:t>
            </a:r>
            <a:endParaRPr/>
          </a:p>
        </p:txBody>
      </p:sp>
      <p:pic>
        <p:nvPicPr>
          <p:cNvPr descr="shutterstock_429987889_edited.jpg" id="198" name="Google Shape;198;p21"/>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2" name="Shape 202"/>
        <p:cNvGrpSpPr/>
        <p:nvPr/>
      </p:nvGrpSpPr>
      <p:grpSpPr>
        <a:xfrm>
          <a:off x="0" y="0"/>
          <a:ext cx="0" cy="0"/>
          <a:chOff x="0" y="0"/>
          <a:chExt cx="0" cy="0"/>
        </a:xfrm>
      </p:grpSpPr>
      <p:sp>
        <p:nvSpPr>
          <p:cNvPr id="203" name="Google Shape;203;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Algorithm</a:t>
            </a:r>
            <a:endParaRPr sz="1200"/>
          </a:p>
        </p:txBody>
      </p:sp>
      <p:pic>
        <p:nvPicPr>
          <p:cNvPr id="204" name="Google Shape;204;p22"/>
          <p:cNvPicPr preferRelativeResize="0"/>
          <p:nvPr/>
        </p:nvPicPr>
        <p:blipFill>
          <a:blip r:embed="rId3">
            <a:alphaModFix/>
          </a:blip>
          <a:stretch>
            <a:fillRect/>
          </a:stretch>
        </p:blipFill>
        <p:spPr>
          <a:xfrm>
            <a:off x="729450" y="1673150"/>
            <a:ext cx="3495675" cy="2486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Bottom</a:t>
            </a:r>
            <a:r>
              <a:rPr lang="en-GB"/>
              <a:t>-Up BFS</a:t>
            </a:r>
            <a:endParaRPr/>
          </a:p>
        </p:txBody>
      </p:sp>
      <p:sp>
        <p:nvSpPr>
          <p:cNvPr id="210" name="Google Shape;210;p23"/>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Bottom-Up BFS proves efficient when the frontier size is substantial. Here, the algorithm traverses through all nodes in the graph and checks whether a node's successor is present in the current frontier. This optimization is shows effect in the parallel setting, but for iterative BFS the time complexity remains O(nm).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shutterstock_429987889_edited.jpg" id="211" name="Google Shape;211;p23"/>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5" name="Shape 215"/>
        <p:cNvGrpSpPr/>
        <p:nvPr/>
      </p:nvGrpSpPr>
      <p:grpSpPr>
        <a:xfrm>
          <a:off x="0" y="0"/>
          <a:ext cx="0" cy="0"/>
          <a:chOff x="0" y="0"/>
          <a:chExt cx="0" cy="0"/>
        </a:xfrm>
      </p:grpSpPr>
      <p:sp>
        <p:nvSpPr>
          <p:cNvPr id="216" name="Google Shape;216;p24"/>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Algorithm</a:t>
            </a:r>
            <a:endParaRPr sz="1200"/>
          </a:p>
        </p:txBody>
      </p:sp>
      <p:pic>
        <p:nvPicPr>
          <p:cNvPr id="217" name="Google Shape;217;p24"/>
          <p:cNvPicPr preferRelativeResize="0"/>
          <p:nvPr/>
        </p:nvPicPr>
        <p:blipFill>
          <a:blip r:embed="rId3">
            <a:alphaModFix/>
          </a:blip>
          <a:stretch>
            <a:fillRect/>
          </a:stretch>
        </p:blipFill>
        <p:spPr>
          <a:xfrm>
            <a:off x="729450" y="1673150"/>
            <a:ext cx="3381375" cy="313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Hybrid</a:t>
            </a:r>
            <a:r>
              <a:rPr lang="en-GB"/>
              <a:t> BFS</a:t>
            </a:r>
            <a:endParaRPr/>
          </a:p>
        </p:txBody>
      </p:sp>
      <p:sp>
        <p:nvSpPr>
          <p:cNvPr id="223" name="Google Shape;223;p25"/>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Hybrid BFS strategy amalgamates both top-down and bottom-up BFS methodologies, dynamically shifting between them based on specific conditions. These conditions, rooted in metrics such as m</a:t>
            </a:r>
            <a:r>
              <a:rPr baseline="-25000" lang="en-GB"/>
              <a:t>f</a:t>
            </a:r>
            <a:r>
              <a:rPr lang="en-GB"/>
              <a:t>, n</a:t>
            </a:r>
            <a:r>
              <a:rPr baseline="-25000" lang="en-GB"/>
              <a:t>f</a:t>
            </a:r>
            <a:r>
              <a:rPr lang="en-GB"/>
              <a:t>, C</a:t>
            </a:r>
            <a:r>
              <a:rPr baseline="-25000" lang="en-GB"/>
              <a:t>BT</a:t>
            </a:r>
            <a:r>
              <a:rPr lang="en-GB"/>
              <a:t>, and C</a:t>
            </a:r>
            <a:r>
              <a:rPr baseline="-25000" lang="en-GB"/>
              <a:t>TB</a:t>
            </a:r>
            <a:r>
              <a:rPr lang="en-GB"/>
              <a:t>, facilitate an adaptive frontier size, resulting in more efficient BFS traversal.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shutterstock_429987889_edited.jpg" id="224" name="Google Shape;224;p25"/>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8" name="Shape 228"/>
        <p:cNvGrpSpPr/>
        <p:nvPr/>
      </p:nvGrpSpPr>
      <p:grpSpPr>
        <a:xfrm>
          <a:off x="0" y="0"/>
          <a:ext cx="0" cy="0"/>
          <a:chOff x="0" y="0"/>
          <a:chExt cx="0" cy="0"/>
        </a:xfrm>
      </p:grpSpPr>
      <p:sp>
        <p:nvSpPr>
          <p:cNvPr id="229" name="Google Shape;229;p26"/>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Algorithm</a:t>
            </a:r>
            <a:endParaRPr sz="1200"/>
          </a:p>
        </p:txBody>
      </p:sp>
      <p:pic>
        <p:nvPicPr>
          <p:cNvPr id="230" name="Google Shape;230;p26"/>
          <p:cNvPicPr preferRelativeResize="0"/>
          <p:nvPr/>
        </p:nvPicPr>
        <p:blipFill>
          <a:blip r:embed="rId3">
            <a:alphaModFix/>
          </a:blip>
          <a:stretch>
            <a:fillRect/>
          </a:stretch>
        </p:blipFill>
        <p:spPr>
          <a:xfrm>
            <a:off x="729450" y="1673150"/>
            <a:ext cx="4686300" cy="234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